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1" r:id="rId8"/>
    <p:sldId id="263" r:id="rId9"/>
    <p:sldId id="277" r:id="rId10"/>
    <p:sldId id="278" r:id="rId11"/>
    <p:sldId id="274" r:id="rId12"/>
    <p:sldId id="264" r:id="rId13"/>
    <p:sldId id="279" r:id="rId14"/>
    <p:sldId id="265" r:id="rId15"/>
    <p:sldId id="269" r:id="rId16"/>
    <p:sldId id="266" r:id="rId17"/>
    <p:sldId id="267" r:id="rId18"/>
    <p:sldId id="268" r:id="rId19"/>
    <p:sldId id="280" r:id="rId20"/>
    <p:sldId id="272" r:id="rId21"/>
    <p:sldId id="281" r:id="rId22"/>
    <p:sldId id="27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Satellite Communication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81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5400" b="1" dirty="0">
                <a:solidFill>
                  <a:srgbClr val="990033"/>
                </a:solidFill>
                <a:latin typeface="Imprint MT Shadow" panose="04020605060303030202" pitchFamily="82" charset="0"/>
              </a:rPr>
              <a:t>K.S.V.SAMBASIVARAO</a:t>
            </a:r>
          </a:p>
          <a:p>
            <a:pPr marL="0" indent="0" algn="ctr">
              <a:buNone/>
              <a:defRPr/>
            </a:pPr>
            <a:endParaRPr lang="en-US" sz="2800" dirty="0">
              <a:latin typeface="Lucida Handwriting" pitchFamily="66" charset="0"/>
            </a:endParaRPr>
          </a:p>
          <a:p>
            <a:pPr marL="0" indent="0" algn="ctr">
              <a:buNone/>
              <a:defRPr/>
            </a:pPr>
            <a:r>
              <a:rPr lang="en-US" sz="2800" dirty="0">
                <a:latin typeface="Georgia" pitchFamily="18" charset="0"/>
              </a:rPr>
              <a:t>HOD</a:t>
            </a:r>
          </a:p>
          <a:p>
            <a:pPr marL="0" indent="0" algn="ctr">
              <a:buNone/>
              <a:defRPr/>
            </a:pPr>
            <a:r>
              <a:rPr lang="en-US" sz="2800" dirty="0">
                <a:latin typeface="Georgia" pitchFamily="18" charset="0"/>
              </a:rPr>
              <a:t>DEPT. OF ELECTRONICS </a:t>
            </a:r>
          </a:p>
          <a:p>
            <a:pPr marL="0" indent="0" algn="ctr">
              <a:buNone/>
              <a:defRPr/>
            </a:pPr>
            <a:r>
              <a:rPr lang="en-US" dirty="0">
                <a:latin typeface="Georgia" pitchFamily="18" charset="0"/>
              </a:rPr>
              <a:t> PBSC COLLEGE Of A&amp; S</a:t>
            </a:r>
          </a:p>
          <a:p>
            <a:pPr marL="0" indent="0" algn="ctr">
              <a:buNone/>
              <a:defRPr/>
            </a:pPr>
            <a:r>
              <a:rPr lang="en-US" dirty="0">
                <a:latin typeface="Georgia" pitchFamily="18" charset="0"/>
              </a:rPr>
              <a:t>VIJAYAWADA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ECC6BA6-CEEC-4C8F-B12B-29DEC2CA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43372" y="6357958"/>
            <a:ext cx="25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 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1077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3429000"/>
            <a:ext cx="4191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792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3428999"/>
            <a:ext cx="3629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6286520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 station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572396" y="6286520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Frequency bands: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It is developing fast &amp; application for satellite technique are increasing all the time.</a:t>
            </a:r>
          </a:p>
          <a:p>
            <a:r>
              <a:rPr lang="en-US" sz="2400" dirty="0"/>
              <a:t>The higher frequency typically give access toward wider bandwidth but more susceptible to signal degradation due to “rain fade”</a:t>
            </a:r>
          </a:p>
          <a:p>
            <a:r>
              <a:rPr lang="en-US" sz="2400" dirty="0"/>
              <a:t>L-band(1-2ghz)—GPS carriers and also satellite mobile phones such as iridium, immarsat providing communication at sea ,land &amp; air.</a:t>
            </a:r>
          </a:p>
          <a:p>
            <a:r>
              <a:rPr lang="en-US" sz="2400" dirty="0"/>
              <a:t>S-band(2-4ghz)-whether radar , surface ship radar and especially for NASA communication.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E2AB66-7508-4659-A347-EFCD2BFE5DB9}"/>
              </a:ext>
            </a:extLst>
          </p:cNvPr>
          <p:cNvSpPr/>
          <p:nvPr/>
        </p:nvSpPr>
        <p:spPr>
          <a:xfrm>
            <a:off x="762000" y="990600"/>
            <a:ext cx="769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C-band(4-8ghz)-It is for full time satellite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the year 1962 the first live </a:t>
            </a:r>
            <a:r>
              <a:rPr lang="en-US" sz="2800" dirty="0" err="1"/>
              <a:t>translantic</a:t>
            </a:r>
            <a:r>
              <a:rPr lang="en-US" sz="2800" dirty="0"/>
              <a:t>  TV signal for operating in this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X-band (8-12ghz)-It is used in military, radar, whether monitoring, </a:t>
            </a:r>
            <a:r>
              <a:rPr lang="en-US" sz="2800" dirty="0" err="1"/>
              <a:t>defence</a:t>
            </a:r>
            <a:r>
              <a:rPr lang="en-US" sz="2800" dirty="0"/>
              <a:t> tracking, vehicle speed detection for low enforcement.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Ku-band(12-18ghz)-it used for satellite communication. In Europe  </a:t>
            </a:r>
            <a:r>
              <a:rPr lang="en-US" sz="2800" dirty="0" err="1"/>
              <a:t>ku</a:t>
            </a:r>
            <a:r>
              <a:rPr lang="en-US" sz="2800" dirty="0"/>
              <a:t>-band downlink from 10.7ghz to 12.75ghz for broad cast satellite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Ka-band(26-40ghz)-up-link in either 27.5ghz and 31 GHz bands, high resolution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65029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962" y="1138237"/>
            <a:ext cx="8220075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products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848600" cy="5333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99406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(Low noise block down converter)</a:t>
            </a:r>
            <a:endParaRPr lang="en-I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57600" cy="667512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It must be capable of operating in extreme conditions which still maintaining the highest standards of reliability because they can not be retrieved for maintenance (or) repair.</a:t>
            </a:r>
          </a:p>
          <a:p>
            <a:r>
              <a:rPr lang="en-US" sz="2800" dirty="0"/>
              <a:t>Satellite design require circuit, transmitter and receiver.</a:t>
            </a:r>
          </a:p>
          <a:p>
            <a:pPr>
              <a:buNone/>
            </a:pPr>
            <a:r>
              <a:rPr lang="en-US" sz="2800" u="sng" dirty="0"/>
              <a:t>Satellite position</a:t>
            </a:r>
            <a:r>
              <a:rPr lang="en-US" sz="2800" dirty="0"/>
              <a:t>: It must be kept in correct position&amp; although they must be placed in exactly the correct orbit after they launched.</a:t>
            </a:r>
          </a:p>
          <a:p>
            <a:r>
              <a:rPr lang="en-US" sz="2800" dirty="0"/>
              <a:t>The variations in earth gravitational field and other factors may cause them to drift out their correct position.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51" y="534103"/>
            <a:ext cx="4572000" cy="819912"/>
          </a:xfrm>
        </p:spPr>
        <p:txBody>
          <a:bodyPr>
            <a:normAutofit/>
          </a:bodyPr>
          <a:lstStyle/>
          <a:p>
            <a:pPr algn="just"/>
            <a:r>
              <a:rPr lang="en-US" sz="4000" u="sng" dirty="0">
                <a:solidFill>
                  <a:schemeClr val="tx1"/>
                </a:solidFill>
              </a:rPr>
              <a:t>Satellite Power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Electrical power is also required by the satellite for its electronic circuit and other electrical system.</a:t>
            </a:r>
          </a:p>
          <a:p>
            <a:r>
              <a:rPr lang="en-US" dirty="0"/>
              <a:t>The power is supplied by large arrays of photo (or) solar cells.</a:t>
            </a:r>
          </a:p>
          <a:p>
            <a:r>
              <a:rPr lang="en-US" dirty="0"/>
              <a:t>Batteries are also needed for the periods  when the satellite is in darkness.</a:t>
            </a:r>
          </a:p>
          <a:p>
            <a:pPr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   In which communication can take place with ground for geo stationary satellites directional, parabolic reflector, dish, horn antennas are used.</a:t>
            </a:r>
          </a:p>
          <a:p>
            <a:pPr algn="just"/>
            <a:r>
              <a:rPr lang="en-US" dirty="0"/>
              <a:t>These are used because power consumption on satellite has to be minimize whenever possible.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AC43E1-DF8B-4DDE-B9B5-EFEF331AE1B7}"/>
              </a:ext>
            </a:extLst>
          </p:cNvPr>
          <p:cNvSpPr txBox="1"/>
          <p:nvPr/>
        </p:nvSpPr>
        <p:spPr>
          <a:xfrm>
            <a:off x="304800" y="3657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 Satellite Antenna</a:t>
            </a:r>
            <a:r>
              <a:rPr lang="en-US" sz="3200" b="1" dirty="0"/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62400" cy="515112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solidFill>
                  <a:schemeClr val="tx1"/>
                </a:solidFill>
              </a:rPr>
              <a:t>Satellite Environment</a:t>
            </a:r>
            <a:r>
              <a:rPr lang="en-US" dirty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surface exposed to the sun are heated by solar radiation&amp; it will rise to high temperature where as other side that is not heated will be exceeding cold.</a:t>
            </a:r>
          </a:p>
          <a:p>
            <a:r>
              <a:rPr lang="en-US" sz="2800" dirty="0"/>
              <a:t>Only conduction will give any heating effect under circumstances the temperature of whole satellite will also fall when it is in darkness.</a:t>
            </a:r>
          </a:p>
          <a:p>
            <a:pPr>
              <a:buNone/>
            </a:pPr>
            <a:r>
              <a:rPr lang="en-US" sz="2800" b="1" u="sng" dirty="0"/>
              <a:t>Satellite Ground station</a:t>
            </a:r>
            <a:r>
              <a:rPr lang="en-US" sz="3200" dirty="0"/>
              <a:t>:</a:t>
            </a:r>
          </a:p>
          <a:p>
            <a:r>
              <a:rPr lang="en-US" sz="2800" dirty="0"/>
              <a:t>It also need an effective antenna system.</a:t>
            </a:r>
          </a:p>
          <a:p>
            <a:r>
              <a:rPr lang="en-US" sz="2800" dirty="0"/>
              <a:t>In communication satellite the antenna remains fixed expect they need to change to another satellite.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976A759-4D6C-48EA-87A5-F5F0B7EC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3152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CEC9AD-EBCA-4F17-B409-880D124C57BA}"/>
              </a:ext>
            </a:extLst>
          </p:cNvPr>
          <p:cNvSpPr txBox="1"/>
          <p:nvPr/>
        </p:nvSpPr>
        <p:spPr>
          <a:xfrm>
            <a:off x="2590800" y="6096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Peer – Peer Connection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9287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satellite  is a solid object which revolves around some heavenly body due to effect of gravitational forces which are mutual in nature.</a:t>
            </a:r>
          </a:p>
          <a:p>
            <a:r>
              <a:rPr lang="en-US" sz="2800" dirty="0"/>
              <a:t>In the year 1962, the American telecommunication giant AT&amp;T launched the world communication satellite called Telstar.</a:t>
            </a:r>
          </a:p>
          <a:p>
            <a:r>
              <a:rPr lang="en-US" sz="2800" dirty="0"/>
              <a:t>In the year 1975,the Indian satellite was launched known as Arya Bhatta.</a:t>
            </a:r>
          </a:p>
          <a:p>
            <a:r>
              <a:rPr lang="en-US" sz="2800" dirty="0"/>
              <a:t>It was assembled by an organization called ISRO</a:t>
            </a:r>
          </a:p>
          <a:p>
            <a:endParaRPr lang="en-US" sz="28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Orbits: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It is of two types  (</a:t>
            </a:r>
            <a:r>
              <a:rPr lang="en-US" sz="2800" dirty="0" err="1"/>
              <a:t>i</a:t>
            </a:r>
            <a:r>
              <a:rPr lang="en-US" sz="2800" dirty="0"/>
              <a:t>)NGSO  (ii)GSO</a:t>
            </a:r>
          </a:p>
          <a:p>
            <a:pPr algn="just"/>
            <a:r>
              <a:rPr lang="en-US" sz="2800" u="sng" dirty="0"/>
              <a:t>NGSO</a:t>
            </a:r>
            <a:r>
              <a:rPr lang="en-US" sz="2800" dirty="0"/>
              <a:t>: It reduce problem of echo in voice communication, less power required, less delay in transmission path.</a:t>
            </a:r>
          </a:p>
          <a:p>
            <a:pPr algn="just"/>
            <a:r>
              <a:rPr lang="en-US" sz="2800" u="sng" dirty="0"/>
              <a:t>GSO</a:t>
            </a:r>
            <a:r>
              <a:rPr lang="en-US" sz="2800" dirty="0"/>
              <a:t>: there is only one geostationary orbit possible around the earth, simple ground station, very small frequency shift.</a:t>
            </a:r>
          </a:p>
          <a:p>
            <a:pPr marL="0" indent="0" algn="just">
              <a:buNone/>
            </a:pPr>
            <a:r>
              <a:rPr lang="en-US" sz="2800" dirty="0"/>
              <a:t>Distance Covered:</a:t>
            </a:r>
          </a:p>
          <a:p>
            <a:pPr algn="just"/>
            <a:r>
              <a:rPr lang="en-US" sz="2800" dirty="0"/>
              <a:t>35,786km above the earth.(GSO)</a:t>
            </a:r>
          </a:p>
          <a:p>
            <a:pPr algn="just"/>
            <a:r>
              <a:rPr lang="en-US" sz="2800" dirty="0"/>
              <a:t>8000-20,000km above the earth.(MEO)</a:t>
            </a:r>
          </a:p>
          <a:p>
            <a:pPr algn="just"/>
            <a:r>
              <a:rPr lang="en-US" sz="2800" dirty="0"/>
              <a:t>500-2,000km above the earth.(LEO)</a:t>
            </a:r>
          </a:p>
          <a:p>
            <a:pPr>
              <a:buNone/>
            </a:pPr>
            <a:endParaRPr lang="en-IN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57C9A88-E5E5-4A2E-B7C1-B55F156C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14401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F1D1D37C-719C-48F8-9126-11E6707F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404F30-8568-4CEF-844D-1B336DC8498F}"/>
              </a:ext>
            </a:extLst>
          </p:cNvPr>
          <p:cNvSpPr txBox="1"/>
          <p:nvPr/>
        </p:nvSpPr>
        <p:spPr>
          <a:xfrm>
            <a:off x="990600" y="601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NGSO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2F8433-4E99-4244-A940-9D3AF035E6CE}"/>
              </a:ext>
            </a:extLst>
          </p:cNvPr>
          <p:cNvSpPr txBox="1"/>
          <p:nvPr/>
        </p:nvSpPr>
        <p:spPr>
          <a:xfrm>
            <a:off x="5524500" y="603621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GSO</a:t>
            </a:r>
          </a:p>
        </p:txBody>
      </p:sp>
    </p:spTree>
    <p:extLst>
      <p:ext uri="{BB962C8B-B14F-4D97-AF65-F5344CB8AC3E}">
        <p14:creationId xmlns:p14="http://schemas.microsoft.com/office/powerpoint/2010/main" xmlns="" val="136651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1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en-US" sz="6600" dirty="0"/>
          </a:p>
          <a:p>
            <a:pPr>
              <a:buNone/>
            </a:pPr>
            <a:r>
              <a:rPr lang="en-US" sz="6600" dirty="0"/>
              <a:t>            Thank You</a:t>
            </a:r>
            <a:endParaRPr lang="en-IN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Active </a:t>
            </a:r>
            <a:r>
              <a:rPr lang="en-US" dirty="0"/>
              <a:t>:It structure has a processing equipment called transponder.</a:t>
            </a:r>
          </a:p>
          <a:p>
            <a:r>
              <a:rPr lang="en-US" dirty="0"/>
              <a:t>It serve dual purpose </a:t>
            </a:r>
            <a:r>
              <a:rPr lang="en-US" dirty="0" err="1"/>
              <a:t>i.e</a:t>
            </a:r>
            <a:r>
              <a:rPr lang="en-US" dirty="0"/>
              <a:t> provides amplification of incoming signal and perform frequency translation of incoming signal to avoid interference between two signals.</a:t>
            </a:r>
          </a:p>
          <a:p>
            <a:pPr marL="0" indent="0">
              <a:buNone/>
            </a:pPr>
            <a:r>
              <a:rPr lang="en-US" u="sng" dirty="0"/>
              <a:t>Passive</a:t>
            </a:r>
            <a:r>
              <a:rPr lang="en-US" dirty="0"/>
              <a:t>: It is divided in to two types natural &amp; artificial</a:t>
            </a:r>
          </a:p>
          <a:p>
            <a:r>
              <a:rPr lang="en-US" dirty="0"/>
              <a:t>A moon is natural satellite on earth.</a:t>
            </a:r>
          </a:p>
          <a:p>
            <a:r>
              <a:rPr lang="en-US" dirty="0"/>
              <a:t>A spherical </a:t>
            </a:r>
            <a:r>
              <a:rPr lang="en-US" dirty="0" err="1"/>
              <a:t>baloon</a:t>
            </a:r>
            <a:r>
              <a:rPr lang="en-US" dirty="0"/>
              <a:t> with metal coated plastic serve as artificial satellite.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Kepler: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219200"/>
            <a:ext cx="8229600" cy="3886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 German astronomer and mathematician of the late 16 &amp; 17 century</a:t>
            </a:r>
          </a:p>
          <a:p>
            <a:pPr algn="just"/>
            <a:r>
              <a:rPr lang="en-US" dirty="0"/>
              <a:t>He use to determine three laws that describe the motion of fine planets</a:t>
            </a:r>
          </a:p>
          <a:p>
            <a:pPr algn="just">
              <a:buNone/>
            </a:pPr>
            <a:r>
              <a:rPr lang="en-US" u="sng" dirty="0"/>
              <a:t>Laws of planetary motion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Law of orbit-the orbit of planet about the sun is an ellipse with the sun center of mass at one focus</a:t>
            </a:r>
          </a:p>
          <a:p>
            <a:pPr algn="just"/>
            <a:r>
              <a:rPr lang="en-US" dirty="0"/>
              <a:t>Law of areas-sun sweeps at equal areas in equal interval of time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79DA353-9167-4643-930C-F46E96A40F6A}"/>
              </a:ext>
            </a:extLst>
          </p:cNvPr>
          <p:cNvSpPr txBox="1">
            <a:spLocks/>
          </p:cNvSpPr>
          <p:nvPr/>
        </p:nvSpPr>
        <p:spPr>
          <a:xfrm>
            <a:off x="468923" y="4659923"/>
            <a:ext cx="82296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Laws of time period- the period for a planet to orbit the sun increase rapidly with radio us of orbit.</a:t>
            </a:r>
          </a:p>
          <a:p>
            <a:pPr marL="0" indent="0" algn="just">
              <a:buNone/>
            </a:pPr>
            <a:r>
              <a:rPr lang="en-US" dirty="0"/>
              <a:t>Thus , we find that mercury the inner most planet, takes 88 days to orbit the sun but the outermost planet Pluto requires 248 years to do the same.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kepler laws diagram">
            <a:extLst>
              <a:ext uri="{FF2B5EF4-FFF2-40B4-BE49-F238E27FC236}">
                <a16:creationId xmlns:a16="http://schemas.microsoft.com/office/drawing/2014/main" xmlns="" id="{CEB16021-C327-4D19-8AD5-73F11268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984" y="914400"/>
            <a:ext cx="6781800" cy="2667000"/>
          </a:xfrm>
          <a:prstGeom prst="rect">
            <a:avLst/>
          </a:prstGeom>
          <a:noFill/>
        </p:spPr>
      </p:pic>
      <p:pic>
        <p:nvPicPr>
          <p:cNvPr id="3" name="Picture 4" descr="Image result for kepler laws diagram">
            <a:extLst>
              <a:ext uri="{FF2B5EF4-FFF2-40B4-BE49-F238E27FC236}">
                <a16:creationId xmlns:a16="http://schemas.microsoft.com/office/drawing/2014/main" xmlns="" id="{70F9D47A-4515-46E6-9A7A-35906E38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483" y="3733800"/>
            <a:ext cx="7128803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481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kepler laws diagram">
            <a:extLst>
              <a:ext uri="{FF2B5EF4-FFF2-40B4-BE49-F238E27FC236}">
                <a16:creationId xmlns:a16="http://schemas.microsoft.com/office/drawing/2014/main" xmlns="" id="{8E09BF3E-B0D2-49CD-8384-2D90FAC2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9248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784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components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Every communication satellite in its simplest form(whether low earth (or) Geosynchronous).</a:t>
            </a:r>
          </a:p>
          <a:p>
            <a:pPr algn="just"/>
            <a:r>
              <a:rPr lang="en-US" sz="2800" dirty="0"/>
              <a:t>The transmitting information from an originating ground station to the satellite uplink and followed by retransmission of information from the satellite back to ground downlink.</a:t>
            </a:r>
          </a:p>
          <a:p>
            <a:pPr algn="just"/>
            <a:r>
              <a:rPr lang="en-US" sz="2800" dirty="0"/>
              <a:t>The exact nature of these components depending on orbit and system architecture.</a:t>
            </a:r>
          </a:p>
          <a:p>
            <a:pPr algn="just"/>
            <a:endParaRPr lang="en-US" sz="28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Functional requirements of transmitting and receiving antenna have markedly different  but directional characteristics applied to both antennas</a:t>
            </a:r>
          </a:p>
          <a:p>
            <a:r>
              <a:rPr lang="en-US" sz="2400" dirty="0"/>
              <a:t>A single antenna may be frequently used for transmitting an receiving signal simultaneously.</a:t>
            </a:r>
          </a:p>
          <a:p>
            <a:r>
              <a:rPr lang="en-IN" sz="2400" dirty="0"/>
              <a:t>A </a:t>
            </a:r>
            <a:r>
              <a:rPr lang="en-IN" sz="2400" b="1" dirty="0"/>
              <a:t>satellite dish</a:t>
            </a:r>
            <a:r>
              <a:rPr lang="en-IN" sz="2400" dirty="0"/>
              <a:t> is a dish-shaped type of parabolic antenna designed to receive or transmit information by radio waves to or from a communication satellite. The term most commonly means a dish used by consumers to receive direct-broadcast satellite television  from a direct broadcast satellite  in geostationary orbit. The theoretical gain (directive gain) of a dish increases as the frequency increases.</a:t>
            </a:r>
            <a:endParaRPr lang="en-US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geo-satellite-diagram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058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5857892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parts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57337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877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       Satellite Communication</vt:lpstr>
      <vt:lpstr>Introduction</vt:lpstr>
      <vt:lpstr>classification</vt:lpstr>
      <vt:lpstr>Kepler:</vt:lpstr>
      <vt:lpstr>Slide 5</vt:lpstr>
      <vt:lpstr>Slide 6</vt:lpstr>
      <vt:lpstr>Basic components</vt:lpstr>
      <vt:lpstr>Slide 8</vt:lpstr>
      <vt:lpstr>Slide 9</vt:lpstr>
      <vt:lpstr>Slide 10</vt:lpstr>
      <vt:lpstr>Slide 11</vt:lpstr>
      <vt:lpstr>Frequency bands:</vt:lpstr>
      <vt:lpstr>Slide 13</vt:lpstr>
      <vt:lpstr>Slide 14</vt:lpstr>
      <vt:lpstr>Slide 15</vt:lpstr>
      <vt:lpstr>Features:</vt:lpstr>
      <vt:lpstr>Satellite Power</vt:lpstr>
      <vt:lpstr>Satellite Environment:</vt:lpstr>
      <vt:lpstr>Slide 19</vt:lpstr>
      <vt:lpstr>Orbits: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43</cp:revision>
  <dcterms:created xsi:type="dcterms:W3CDTF">2006-08-16T00:00:00Z</dcterms:created>
  <dcterms:modified xsi:type="dcterms:W3CDTF">2017-09-07T07:03:34Z</dcterms:modified>
</cp:coreProperties>
</file>